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59" r:id="rId6"/>
    <p:sldId id="275" r:id="rId7"/>
    <p:sldId id="260" r:id="rId8"/>
    <p:sldId id="261" r:id="rId9"/>
    <p:sldId id="262" r:id="rId10"/>
    <p:sldId id="268" r:id="rId11"/>
    <p:sldId id="263" r:id="rId12"/>
    <p:sldId id="276" r:id="rId13"/>
    <p:sldId id="264" r:id="rId14"/>
    <p:sldId id="271" r:id="rId15"/>
    <p:sldId id="265" r:id="rId16"/>
    <p:sldId id="272" r:id="rId17"/>
    <p:sldId id="273" r:id="rId18"/>
    <p:sldId id="266" r:id="rId19"/>
    <p:sldId id="274" r:id="rId20"/>
    <p:sldId id="269" r:id="rId21"/>
    <p:sldId id="270" r:id="rId2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FA9CE-E358-45AC-AB87-FF9CF4BFB7F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1D6A5-1A3C-4671-8805-97C00A7F5CF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57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store nok værdier af 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1D6A5-1A3C-4671-8805-97C00A7F5CF5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78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1D6A5-1A3C-4671-8805-97C00A7F5CF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1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06C27-86FD-49B7-8F99-A1F5712DD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A53A928-01BD-4EE6-B48D-14BA616F1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86AE6C6-B878-4FEC-9AFB-25528E7C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CC46227-FCF4-4D4B-AAAE-A47FEE5E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BFA7FDF-5BBD-4C4B-A90F-11B9253E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08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207F-C108-473D-AC01-8A41741B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5A225B9-C460-4FCC-848E-259A2D24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83C9B65-8EEF-4274-BB04-10518761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76DFC3-568E-4EBB-8D2D-95B8839E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7ABFC59-E323-4BA8-A779-C3B2AA3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8C0824CF-2CF4-49E2-BF1E-F24408802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3944958-8BB1-4050-85F2-D57B13DC8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5E2625-2B99-43B1-8A87-9CFAF82E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BEEE611-D5F5-4EB8-875E-77E5374C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415AE5-285F-40E5-B14F-0BE6818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496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15EA7-2A8D-45CF-BC49-CEC1FF5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E56AAC-57C6-4545-B7D5-E2FC07FA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DCD1AA-1F4B-4FCE-8666-B12DB7D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A082A51-1591-4506-BF4D-A8AED7C8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5F57100-99D2-43B0-B1A7-6EEF908E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270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49BB4-CC73-4A00-B1D3-EB5FD184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02C929F-5A8B-4FCE-9CC0-164DE28F9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8D385EF-E4AA-449A-A0D4-6000E4CE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A532DAB-7B33-4C25-809A-1442EF65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7A2855C-5EA2-451D-922E-312A496E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46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96F65-37E5-4C01-A0D1-EE51870C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6B255A7-49EB-447E-B77A-E6D8FF07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0F19E4-8CBA-430F-AA18-B8FD6C111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179FF74-3DAE-4EF7-904A-27858B7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EFEE63E-3F88-4E29-BE03-477AF7D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4C23676-C064-4DC9-9599-34586C20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234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DC8FE-FCF7-4A5A-BB0F-74953C57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E4AFAD-404B-4047-BD4A-E8F2CDD68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3319785-D077-4348-911F-9EEB6818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3D8ADFE-7C30-4096-9EAF-7AEB6F0C7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D3B4D19-0B4E-4725-A61C-4D7A57372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330A5EA-4218-4DA4-A8C7-F2D0C0D6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0B0F23B-2B9C-4429-82CC-83BA649F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5D514C6B-43A6-4661-89FC-1BB70E6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18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22E39-624D-4D39-8451-60ED9B9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922672E-D8B3-4B7D-86D9-65107D28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14470CD-B9B7-4385-B50C-F8BD3EE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9251D71-AB3E-48E7-9BF9-876DBF4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2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18CDAE-0CC7-4A5D-B51B-31F6BC9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D502993-3EE3-4C5F-9372-1E42F8B8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2C829DA-415D-4B9A-8DA7-BCB71D1D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40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86C6C-E3C8-4D91-9665-BA647843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B470BEE-1B7A-4CBA-9D8B-7B9157F8F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7B1640A-0F5F-4005-8558-C1764DCC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EC7609-CE24-4FC0-BD7C-CA3B0DD6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D9C28B3-FC41-4146-87F8-CA5EC94E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9E061A-BDEA-44AA-B3E9-769AA1C5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49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A2106-ADDA-4C7F-8462-21CD1374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F3A639-819D-4DF4-BB0E-2B1ED9CB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6B2ECC-344F-40F3-8CF7-81CA9F04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A66092F-AD68-4FFF-A89A-54FFB758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3001CE-B124-4586-BBB5-B78FF1B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1FE2AF1-7320-4629-AFBE-6CD9B382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61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41BC506-A81F-4CB2-9AE2-90405C30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C74673-976A-4C12-8359-458AE345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C47C04-717B-4A3E-896E-FA4A29FFD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B0B4B7-B273-4860-819A-9EEF58D0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13E4ED2-CFB8-48C9-9160-BA09C476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544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5.e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A33E6-1136-4D02-8E4C-FBC2E4DC8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Beviser og Sorteringsalgoritmer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18CC9E8-F834-4403-9D03-85DE19D32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Af Rasmus Kroghede Hansen</a:t>
            </a:r>
          </a:p>
        </p:txBody>
      </p:sp>
    </p:spTree>
    <p:extLst>
      <p:ext uri="{BB962C8B-B14F-4D97-AF65-F5344CB8AC3E}">
        <p14:creationId xmlns:p14="http://schemas.microsoft.com/office/powerpoint/2010/main" val="353314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7100DE94-B53A-49CD-8BD1-7DC720C4B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1" y="2242487"/>
            <a:ext cx="4620080" cy="2971025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1BA1048-55DE-477E-B72D-D14419FF8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14679"/>
              </p:ext>
            </p:extLst>
          </p:nvPr>
        </p:nvGraphicFramePr>
        <p:xfrm>
          <a:off x="6809080" y="4846824"/>
          <a:ext cx="7779641" cy="169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4" imgW="5730832" imgH="1259660" progId="Word.OpenDocumentText.12">
                  <p:embed/>
                </p:oleObj>
              </mc:Choice>
              <mc:Fallback>
                <p:oleObj name="Document" r:id="rId4" imgW="5730832" imgH="125966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1BA1048-55DE-477E-B72D-D14419FF89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9080" y="4846824"/>
                        <a:ext cx="7779641" cy="1692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2C4F3928-7110-424E-850C-D7B49E96A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62976"/>
              </p:ext>
            </p:extLst>
          </p:nvPr>
        </p:nvGraphicFramePr>
        <p:xfrm>
          <a:off x="6613865" y="105022"/>
          <a:ext cx="5249662" cy="4481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Document" r:id="rId6" imgW="5730832" imgH="4198387" progId="Word.OpenDocumentText.12">
                  <p:embed/>
                </p:oleObj>
              </mc:Choice>
              <mc:Fallback>
                <p:oleObj name="Document" r:id="rId6" imgW="5730832" imgH="4198387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2C4F3928-7110-424E-850C-D7B49E96A6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7639" b="3911"/>
                      <a:stretch>
                        <a:fillRect/>
                      </a:stretch>
                    </p:blipFill>
                    <p:spPr bwMode="auto">
                      <a:xfrm>
                        <a:off x="6613865" y="105022"/>
                        <a:ext cx="5249662" cy="4481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21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F859E7-2F81-40E0-8731-3D972F2A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Initialisering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Løkkeinvarianten er sand før den første iteration af løkken.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Vedligeholdelse: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Hvis løkkeinvarianten er sand før en iteration af løkken, forbliver den sand før den næste iteration af løkken. Det siges at den vedligeholdes.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Termination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Når løkken er kørt færdig, giver løkkeinvarianten en information der kan bruges til at vise at algoritmen er korrekt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612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starten af hver iteration af 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-løkken på linje 1-7, består dellisten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 af de oprindelige elementer i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], men i en sorteret rækkefølge. </a:t>
                </a:r>
                <a:endParaRPr lang="da-DK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Initialisering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da-DK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=2, A[1..1] er sorteret</a:t>
                </a:r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Vedligeholdelse: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A[1..j-1] er sorteret → </a:t>
                </a:r>
                <a:r>
                  <a:rPr lang="da-DK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key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indsættes på sorteret plads →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A[1..j] er sorteret → j gøres én større → A[1..j-1] er sorteret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Termination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j=A.length+1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A[1..A.length] er sorteret</a:t>
                </a:r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  <a:blipFill>
                <a:blip r:embed="rId3"/>
                <a:stretch>
                  <a:fillRect l="-481" t="-980" r="-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822C2E9-C006-406F-BA86-BD06A0D2C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0808"/>
              </p:ext>
            </p:extLst>
          </p:nvPr>
        </p:nvGraphicFramePr>
        <p:xfrm>
          <a:off x="6096000" y="1825625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Document" r:id="rId4" imgW="5730832" imgH="1965402" progId="Word.OpenDocumentText.12">
                  <p:embed/>
                </p:oleObj>
              </mc:Choice>
              <mc:Fallback>
                <p:oleObj name="Document" r:id="rId4" imgW="5730832" imgH="1965402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26352BD-DE3E-46DE-A66C-AC6BC749F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6096000" y="1825625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54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3B4BD-F989-49F5-876F-8AADF59B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5D64CB-ACDC-4E0A-9010-1388DD3A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da-DK" dirty="0"/>
              <a:t>Funktion T(n) for køretiden af en algoritme</a:t>
            </a:r>
          </a:p>
          <a:p>
            <a:r>
              <a:rPr lang="da-DK" dirty="0"/>
              <a:t>n = Antal tal, som skal sorteres</a:t>
            </a:r>
          </a:p>
          <a:p>
            <a:r>
              <a:rPr lang="da-DK" dirty="0"/>
              <a:t>RAM-Modellen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8E9062-71A7-4E3E-A9F2-F29726786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53" y="3429000"/>
            <a:ext cx="1601654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5F739F9-0352-4846-9DCC-31AC33F40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0734"/>
              </p:ext>
            </p:extLst>
          </p:nvPr>
        </p:nvGraphicFramePr>
        <p:xfrm>
          <a:off x="879423" y="3433763"/>
          <a:ext cx="10433154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Document" r:id="rId3" imgW="6645116" imgH="1961796" progId="Word.OpenDocumentText.12">
                  <p:embed/>
                </p:oleObj>
              </mc:Choice>
              <mc:Fallback>
                <p:oleObj name="Document" r:id="rId3" imgW="6645116" imgH="1961796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279"/>
                      <a:stretch>
                        <a:fillRect/>
                      </a:stretch>
                    </p:blipFill>
                    <p:spPr bwMode="auto">
                      <a:xfrm>
                        <a:off x="879423" y="3433763"/>
                        <a:ext cx="10433154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0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4CDAF-325A-484A-859E-81F95CD6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/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/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blipFill>
                <a:blip r:embed="rId3"/>
                <a:stretch>
                  <a:fillRect l="-1891" t="-7813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/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/>
              <p:nvPr/>
            </p:nvSpPr>
            <p:spPr>
              <a:xfrm>
                <a:off x="1269507" y="4134137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4134137"/>
                <a:ext cx="2574524" cy="391646"/>
              </a:xfrm>
              <a:prstGeom prst="rect">
                <a:avLst/>
              </a:prstGeom>
              <a:blipFill>
                <a:blip r:embed="rId5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/>
              <p:nvPr/>
            </p:nvSpPr>
            <p:spPr>
              <a:xfrm>
                <a:off x="-699118" y="4718528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9118" y="4718528"/>
                <a:ext cx="11236911" cy="56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2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49ED89-E634-4D0E-9EDD-88ABAB70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O, θ og Ω notation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54529BF-92A5-4078-837F-F871E908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78" y="1862070"/>
            <a:ext cx="11559643" cy="40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166E-ADE3-49B3-9076-17D9C98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/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/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  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blipFill>
                <a:blip r:embed="rId3"/>
                <a:stretch>
                  <a:fillRect l="-3433" t="-10526" b="-2894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/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/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=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blipFill>
                <a:blip r:embed="rId5"/>
                <a:stretch>
                  <a:fillRect l="-3426" t="-7692" b="-282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/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dirty="0"/>
                  <a:t>Gennemsnitligt tilfælde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blipFill>
                <a:blip r:embed="rId6"/>
                <a:stretch>
                  <a:fillRect l="-838" b="-75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/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blipFill>
                <a:blip r:embed="rId7"/>
                <a:stretch>
                  <a:fillRect l="-3433" t="-7792" b="-2987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/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blipFill>
                <a:blip r:embed="rId8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/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blipFill>
                <a:blip r:embed="rId9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9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34B76-BE63-4698-8B47-54C0A4B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/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2·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cn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3C6CCBF1-BF8C-4C5A-B985-4DF0A652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" t="2950" r="4391" b="2239"/>
          <a:stretch/>
        </p:blipFill>
        <p:spPr>
          <a:xfrm>
            <a:off x="7421732" y="461639"/>
            <a:ext cx="4429957" cy="6188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/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a-DK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/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da-DK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𝑐𝑛</m:t>
                          </m:r>
                        </m:e>
                      </m:func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01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1CF71-C930-493C-94DC-D5D8EF9C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16F9F4D-4318-42C4-9A50-16C1AD0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" b="1216"/>
          <a:stretch/>
        </p:blipFill>
        <p:spPr bwMode="auto">
          <a:xfrm>
            <a:off x="5846725" y="601997"/>
            <a:ext cx="6018900" cy="3666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ADD4DE5-8C20-46DF-A9EE-21EC2611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hurtigst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3E2382-21AF-44FC-9F1F-AE882A00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4" y="4518514"/>
            <a:ext cx="11000792" cy="14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A8E7E-BFC9-44C1-A6BB-56E9A3E5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af køretider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8D7891-B955-47B8-93C5-844F679F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7" y="1690687"/>
            <a:ext cx="5411716" cy="253203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EFB3AB6-DBA0-4597-9997-69262DDB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49" y="1690687"/>
            <a:ext cx="5546081" cy="253203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EEC4676-7FC6-4F03-9B38-57C739734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46"/>
          <a:stretch/>
        </p:blipFill>
        <p:spPr>
          <a:xfrm>
            <a:off x="3402032" y="4230644"/>
            <a:ext cx="5387936" cy="26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846E7-03EF-4BA0-85C4-D752597C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Opgaveformulering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50D4527-6426-4508-BD08-FC6F24AA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9" b="-342"/>
          <a:stretch/>
        </p:blipFill>
        <p:spPr>
          <a:xfrm>
            <a:off x="838200" y="1452157"/>
            <a:ext cx="9524246" cy="4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CB3D5-620D-45E7-8E5B-2D23D7E4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Sammenligning af induktionsbevis og løkkeinvariant 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/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CCCDC064-623A-4F6E-92CE-8BEA76403036}"/>
              </a:ext>
            </a:extLst>
          </p:cNvPr>
          <p:cNvSpPr txBox="1"/>
          <p:nvPr/>
        </p:nvSpPr>
        <p:spPr>
          <a:xfrm>
            <a:off x="7466119" y="22194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Løkkeinvarianten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7C7B33F-D559-41D3-9780-8FBD5BD6C107}"/>
              </a:ext>
            </a:extLst>
          </p:cNvPr>
          <p:cNvSpPr txBox="1"/>
          <p:nvPr/>
        </p:nvSpPr>
        <p:spPr>
          <a:xfrm>
            <a:off x="838200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Induktionsbasen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C9D63E0-9937-44EE-8167-C43B7EC2CF4B}"/>
              </a:ext>
            </a:extLst>
          </p:cNvPr>
          <p:cNvSpPr txBox="1"/>
          <p:nvPr/>
        </p:nvSpPr>
        <p:spPr>
          <a:xfrm>
            <a:off x="7466119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Initialisering</a:t>
            </a:r>
            <a:endParaRPr lang="da-DK" sz="3200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8448CE4-C80D-44F4-8D96-A83FA98DF830}"/>
              </a:ext>
            </a:extLst>
          </p:cNvPr>
          <p:cNvSpPr txBox="1"/>
          <p:nvPr/>
        </p:nvSpPr>
        <p:spPr>
          <a:xfrm>
            <a:off x="83819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Induktionstrinnet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0D08F4-7589-4A61-96A7-26AD2F6969D9}"/>
              </a:ext>
            </a:extLst>
          </p:cNvPr>
          <p:cNvSpPr txBox="1"/>
          <p:nvPr/>
        </p:nvSpPr>
        <p:spPr>
          <a:xfrm>
            <a:off x="746611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Vedligeholdelse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/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sz="4000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40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felt 12">
            <a:extLst>
              <a:ext uri="{FF2B5EF4-FFF2-40B4-BE49-F238E27FC236}">
                <a16:creationId xmlns:a16="http://schemas.microsoft.com/office/drawing/2014/main" id="{4231D7BB-09A0-4AB2-A3F7-E67A2270D127}"/>
              </a:ext>
            </a:extLst>
          </p:cNvPr>
          <p:cNvSpPr txBox="1"/>
          <p:nvPr/>
        </p:nvSpPr>
        <p:spPr>
          <a:xfrm>
            <a:off x="7466118" y="5178926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Termination</a:t>
            </a:r>
            <a:endParaRPr lang="da-DK" sz="3200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0068B16-F3E7-4829-BE5B-BF34A571F153}"/>
              </a:ext>
            </a:extLst>
          </p:cNvPr>
          <p:cNvSpPr txBox="1"/>
          <p:nvPr/>
        </p:nvSpPr>
        <p:spPr>
          <a:xfrm>
            <a:off x="6094520" y="21578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AACAD4DA-1B9E-45F2-8F18-FCE75EC85DB0}"/>
              </a:ext>
            </a:extLst>
          </p:cNvPr>
          <p:cNvSpPr txBox="1"/>
          <p:nvPr/>
        </p:nvSpPr>
        <p:spPr>
          <a:xfrm>
            <a:off x="6094520" y="31659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83E29EF8-309E-4CFE-A98C-8681E9DF9314}"/>
              </a:ext>
            </a:extLst>
          </p:cNvPr>
          <p:cNvSpPr txBox="1"/>
          <p:nvPr/>
        </p:nvSpPr>
        <p:spPr>
          <a:xfrm>
            <a:off x="6094520" y="4109271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593EACFE-3395-43DE-8A17-0A7A969549FE}"/>
              </a:ext>
            </a:extLst>
          </p:cNvPr>
          <p:cNvSpPr txBox="1"/>
          <p:nvPr/>
        </p:nvSpPr>
        <p:spPr>
          <a:xfrm>
            <a:off x="6094519" y="5117371"/>
            <a:ext cx="1420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0" i="0" dirty="0">
                <a:solidFill>
                  <a:srgbClr val="DF000F"/>
                </a:solidFill>
                <a:effectLst/>
                <a:latin typeface="Source Sans Pro" panose="020B0604020202020204" pitchFamily="34" charset="0"/>
              </a:rPr>
              <a:t>≠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508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7C53A-056A-4958-9601-BDBC3242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C55689-CC5A-47E7-B1B8-68505CEA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hurtigere end </a:t>
            </a:r>
            <a:r>
              <a:rPr lang="da-DK" dirty="0" err="1"/>
              <a:t>InsertionSort</a:t>
            </a:r>
            <a:endParaRPr lang="da-DK" dirty="0"/>
          </a:p>
          <a:p>
            <a:r>
              <a:rPr lang="da-DK" dirty="0"/>
              <a:t>Induktionsbevismetoden har mange ligheder med løkkeinvariant-metoden</a:t>
            </a:r>
          </a:p>
        </p:txBody>
      </p:sp>
    </p:spTree>
    <p:extLst>
      <p:ext uri="{BB962C8B-B14F-4D97-AF65-F5344CB8AC3E}">
        <p14:creationId xmlns:p14="http://schemas.microsoft.com/office/powerpoint/2010/main" val="4845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1839B-86C1-4FBC-93FC-7AF61FEA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Indhold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E2031B-B9C2-4A42-A7F3-CC190368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  <a:p>
            <a:r>
              <a:rPr lang="da-DK" dirty="0"/>
              <a:t>Sorteringsproblemet</a:t>
            </a:r>
          </a:p>
          <a:p>
            <a:r>
              <a:rPr lang="da-DK" dirty="0" err="1"/>
              <a:t>InsertionSort</a:t>
            </a:r>
            <a:r>
              <a:rPr lang="da-DK" dirty="0"/>
              <a:t> og </a:t>
            </a:r>
            <a:r>
              <a:rPr lang="da-DK" dirty="0" err="1"/>
              <a:t>MergeSort</a:t>
            </a:r>
            <a:endParaRPr lang="da-DK" dirty="0"/>
          </a:p>
          <a:p>
            <a:r>
              <a:rPr lang="da-DK" dirty="0"/>
              <a:t>Bevis for algoritmer</a:t>
            </a:r>
          </a:p>
          <a:p>
            <a:r>
              <a:rPr lang="da-DK" dirty="0"/>
              <a:t>Køretidsanalyse</a:t>
            </a:r>
          </a:p>
          <a:p>
            <a:r>
              <a:rPr lang="da-DK" dirty="0"/>
              <a:t>Sammenligning af induktionsbevis og løkkeinvariant metoderne</a:t>
            </a:r>
          </a:p>
          <a:p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39968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49C61-A25F-4C81-AD13-A6227365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0790592-C4C2-40D2-A684-28C16C5E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450" cy="383832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Direkte bevis</a:t>
            </a:r>
          </a:p>
          <a:p>
            <a:pPr marL="0" indent="0">
              <a:buNone/>
            </a:pPr>
            <a:r>
              <a:rPr lang="da-DK" dirty="0"/>
              <a:t>Beviser et udtryk gennem en række af trin for at nå sin konklusion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Summen af to lige heltal giver et lige heltal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Modstridsbevis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Antager det modsatte og viser at dette giver en modstrid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da-DK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da-DK" dirty="0"/>
                  <a:t> er irrationel</a:t>
                </a:r>
              </a:p>
            </p:txBody>
          </p:sp>
        </mc:Choice>
        <mc:Fallback xmlns=""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  <a:blipFill>
                <a:blip r:embed="rId2"/>
                <a:stretch>
                  <a:fillRect l="-2450" t="-254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9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CB9AA-B2DB-4E29-BC59-8EEC9BCB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sz="2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sz="2800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sz="2800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sz="2800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  <a:blipFill>
                <a:blip r:embed="rId2"/>
                <a:stretch>
                  <a:fillRect l="-2497" t="-16327" b="-91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/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800" dirty="0"/>
                  <a:t>Induktionsbasen</a:t>
                </a:r>
              </a:p>
              <a:p>
                <a:r>
                  <a:rPr lang="da-DK" sz="2800" dirty="0"/>
                  <a:t>P(1)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Induktionsantagelsen</a:t>
                </a:r>
              </a:p>
              <a:p>
                <a:r>
                  <a:rPr lang="da-DK" sz="2800" dirty="0"/>
                  <a:t>P(k)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Induktionstrinnet</a:t>
                </a:r>
              </a:p>
              <a:p>
                <a:r>
                  <a:rPr lang="da-DK" sz="2800" dirty="0"/>
                  <a:t>P(k) ⇒ P(k+1)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dirty="0"/>
              </a:p>
              <a:p>
                <a:endParaRPr lang="da-DK" sz="2800" dirty="0"/>
              </a:p>
            </p:txBody>
          </p:sp>
        </mc:Choice>
        <mc:Fallback xmlns="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blipFill>
                <a:blip r:embed="rId3"/>
                <a:stretch>
                  <a:fillRect l="-2555" t="-12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/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8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D5961-B26A-45FB-B3CD-71618833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/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/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/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/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dirty="0"/>
                  <a:t>Skal vises: </a:t>
                </a:r>
                <a14:m>
                  <m:oMath xmlns:m="http://schemas.openxmlformats.org/officeDocument/2006/math">
                    <m:r>
                      <a:rPr lang="da-DK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+2+3+…+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a-DK" i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a-DK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a-DK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da-DK" i="0">
                            <a:latin typeface="Cambria Math" panose="020405030504060302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num>
                      <m:den>
                        <m:r>
                          <a:rPr lang="da-DK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blipFill>
                <a:blip r:embed="rId5"/>
                <a:stretch>
                  <a:fillRect l="-829" b="-72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felt 13">
            <a:extLst>
              <a:ext uri="{FF2B5EF4-FFF2-40B4-BE49-F238E27FC236}">
                <a16:creationId xmlns:a16="http://schemas.microsoft.com/office/drawing/2014/main" id="{67619CE6-2515-4964-829B-77B40C01B502}"/>
              </a:ext>
            </a:extLst>
          </p:cNvPr>
          <p:cNvSpPr txBox="1"/>
          <p:nvPr/>
        </p:nvSpPr>
        <p:spPr>
          <a:xfrm>
            <a:off x="838200" y="2742274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Induktionsbasen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1EF610C8-5E44-4869-9488-87BF6B773DBF}"/>
              </a:ext>
            </a:extLst>
          </p:cNvPr>
          <p:cNvSpPr txBox="1"/>
          <p:nvPr/>
        </p:nvSpPr>
        <p:spPr>
          <a:xfrm>
            <a:off x="838200" y="39312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Induktionsantagelsen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212EB5-B37B-4E6A-94A1-715660C30EA7}"/>
              </a:ext>
            </a:extLst>
          </p:cNvPr>
          <p:cNvSpPr txBox="1"/>
          <p:nvPr/>
        </p:nvSpPr>
        <p:spPr>
          <a:xfrm>
            <a:off x="5880967" y="2742274"/>
            <a:ext cx="18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Induktionstrinnet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/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/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+2·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/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4B820791-F68E-48B9-AA52-90EEE3BC1D15}"/>
              </a:ext>
            </a:extLst>
          </p:cNvPr>
          <p:cNvCxnSpPr/>
          <p:nvPr/>
        </p:nvCxnSpPr>
        <p:spPr>
          <a:xfrm>
            <a:off x="4385568" y="4455556"/>
            <a:ext cx="140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8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762B-E66D-4DDE-AAD7-4070490D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Sorteringsproblemet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/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 rækkefølge bestående af n tal 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&gt;.</m:t>
                    </m:r>
                  </m:oMath>
                </a14:m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a-DK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 permutation af denne rækkefølge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således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≤…≤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blipFill>
                <a:blip r:embed="rId2"/>
                <a:stretch>
                  <a:fillRect l="-445" t="-3175" b="-119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lede 6">
            <a:extLst>
              <a:ext uri="{FF2B5EF4-FFF2-40B4-BE49-F238E27FC236}">
                <a16:creationId xmlns:a16="http://schemas.microsoft.com/office/drawing/2014/main" id="{8CE99218-8245-4BC7-AC2C-0F0A12E5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5" y="3111590"/>
            <a:ext cx="11492289" cy="7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5EBBF-E886-49E4-A10E-CBFB0D22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endParaRPr lang="da-DK" dirty="0"/>
          </a:p>
        </p:txBody>
      </p:sp>
      <p:pic>
        <p:nvPicPr>
          <p:cNvPr id="6" name="InsertionSortVisual">
            <a:hlinkClick r:id="" action="ppaction://media"/>
            <a:extLst>
              <a:ext uri="{FF2B5EF4-FFF2-40B4-BE49-F238E27FC236}">
                <a16:creationId xmlns:a16="http://schemas.microsoft.com/office/drawing/2014/main" id="{EA8B3818-68A8-45C0-BB64-B4CA487200A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419" y="1518751"/>
            <a:ext cx="5164247" cy="5164248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1D1754A-C359-4425-9041-B1641D086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028" y="3739729"/>
            <a:ext cx="178499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26352BD-DE3E-46DE-A66C-AC6BC749F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38529"/>
              </p:ext>
            </p:extLst>
          </p:nvPr>
        </p:nvGraphicFramePr>
        <p:xfrm>
          <a:off x="5789784" y="1935178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6" imgW="5730832" imgH="1965402" progId="Word.OpenDocumentText.12">
                  <p:embed/>
                </p:oleObj>
              </mc:Choice>
              <mc:Fallback>
                <p:oleObj name="Document" r:id="rId6" imgW="5730832" imgH="196540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5789784" y="1935178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6CEF9-AF14-444A-9474-858FA86E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Del og hersk metoden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8" name="MergeSortVisual">
            <a:hlinkClick r:id="" action="ppaction://media"/>
            <a:extLst>
              <a:ext uri="{FF2B5EF4-FFF2-40B4-BE49-F238E27FC236}">
                <a16:creationId xmlns:a16="http://schemas.microsoft.com/office/drawing/2014/main" id="{6E680E65-D66E-44D0-9D24-781EC6C5B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779101"/>
            <a:ext cx="5807105" cy="4147933"/>
          </a:xfrm>
          <a:prstGeom prst="rect">
            <a:avLst/>
          </a:prstGeom>
        </p:spPr>
      </p:pic>
      <p:pic>
        <p:nvPicPr>
          <p:cNvPr id="9" name="Billede 8" descr="Et billede, der indeholder tekst, tastatur&#10;&#10;Automatisk genereret beskrivelse">
            <a:extLst>
              <a:ext uri="{FF2B5EF4-FFF2-40B4-BE49-F238E27FC236}">
                <a16:creationId xmlns:a16="http://schemas.microsoft.com/office/drawing/2014/main" id="{FD00C3CD-A0C2-4A04-BC0E-B4A4510C2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30" y="3489169"/>
            <a:ext cx="8873674" cy="33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648</Words>
  <Application>Microsoft Office PowerPoint</Application>
  <PresentationFormat>Widescreen</PresentationFormat>
  <Paragraphs>111</Paragraphs>
  <Slides>21</Slides>
  <Notes>2</Notes>
  <HiddenSlides>3</HiddenSlides>
  <MMClips>2</MMClips>
  <ScaleCrop>false</ScaleCrop>
  <HeadingPairs>
    <vt:vector size="8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Source Sans Pro</vt:lpstr>
      <vt:lpstr>Office-tema</vt:lpstr>
      <vt:lpstr>Document</vt:lpstr>
      <vt:lpstr>Beviser og Sorteringsalgoritmer</vt:lpstr>
      <vt:lpstr>Opgaveformulering</vt:lpstr>
      <vt:lpstr>Indhold</vt:lpstr>
      <vt:lpstr>Bevismetoder</vt:lpstr>
      <vt:lpstr>Induktionsbevis</vt:lpstr>
      <vt:lpstr>Induktionsbevis</vt:lpstr>
      <vt:lpstr>Sorteringsproblemet</vt:lpstr>
      <vt:lpstr>InsertionSort</vt:lpstr>
      <vt:lpstr>MergeSort</vt:lpstr>
      <vt:lpstr>MergeSort</vt:lpstr>
      <vt:lpstr>Bevis for algoritmer</vt:lpstr>
      <vt:lpstr>Bevis for algoritmer</vt:lpstr>
      <vt:lpstr>Køretidsanalyse</vt:lpstr>
      <vt:lpstr>Køretidsanalyse</vt:lpstr>
      <vt:lpstr>O, θ og Ω notation</vt:lpstr>
      <vt:lpstr>Køretidsanalyse</vt:lpstr>
      <vt:lpstr>MergeSort køretidsanalyse</vt:lpstr>
      <vt:lpstr>Køretider</vt:lpstr>
      <vt:lpstr>Test af køretider</vt:lpstr>
      <vt:lpstr>Sammenligning af induktionsbevis og løkkeinvariant bevis</vt:lpstr>
      <vt:lpstr>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Beviser og Sorteringsalgoritmer</dc:title>
  <dc:creator>Rasmus Kroghede Hansen</dc:creator>
  <cp:lastModifiedBy>Rasmus Kroghede Hansen</cp:lastModifiedBy>
  <cp:revision>31</cp:revision>
  <dcterms:created xsi:type="dcterms:W3CDTF">2022-01-11T08:03:19Z</dcterms:created>
  <dcterms:modified xsi:type="dcterms:W3CDTF">2022-01-13T11:33:59Z</dcterms:modified>
</cp:coreProperties>
</file>